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310" r:id="rId2"/>
    <p:sldId id="294" r:id="rId3"/>
    <p:sldId id="281" r:id="rId4"/>
    <p:sldId id="257" r:id="rId5"/>
    <p:sldId id="258" r:id="rId6"/>
    <p:sldId id="270" r:id="rId7"/>
    <p:sldId id="271" r:id="rId8"/>
    <p:sldId id="272" r:id="rId9"/>
    <p:sldId id="273" r:id="rId10"/>
    <p:sldId id="296" r:id="rId11"/>
    <p:sldId id="324" r:id="rId12"/>
    <p:sldId id="289" r:id="rId13"/>
    <p:sldId id="260" r:id="rId14"/>
    <p:sldId id="274" r:id="rId15"/>
    <p:sldId id="326" r:id="rId16"/>
    <p:sldId id="263" r:id="rId17"/>
    <p:sldId id="334" r:id="rId18"/>
    <p:sldId id="319" r:id="rId19"/>
    <p:sldId id="331" r:id="rId20"/>
    <p:sldId id="339" r:id="rId21"/>
    <p:sldId id="329" r:id="rId22"/>
    <p:sldId id="337" r:id="rId23"/>
    <p:sldId id="340" r:id="rId24"/>
    <p:sldId id="330" r:id="rId25"/>
    <p:sldId id="302" r:id="rId26"/>
    <p:sldId id="301" r:id="rId27"/>
    <p:sldId id="303" r:id="rId28"/>
    <p:sldId id="341" r:id="rId29"/>
    <p:sldId id="306" r:id="rId30"/>
    <p:sldId id="321" r:id="rId31"/>
    <p:sldId id="305" r:id="rId32"/>
    <p:sldId id="335" r:id="rId33"/>
    <p:sldId id="286" r:id="rId34"/>
    <p:sldId id="323" r:id="rId35"/>
    <p:sldId id="342" r:id="rId36"/>
    <p:sldId id="313" r:id="rId37"/>
  </p:sldIdLst>
  <p:sldSz cx="9144000" cy="6858000" type="screen4x3"/>
  <p:notesSz cx="6858000" cy="9144000"/>
  <p:custDataLst>
    <p:tags r:id="rId39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  <a:srgbClr val="FFCCFF"/>
    <a:srgbClr val="FFFF66"/>
    <a:srgbClr val="6600FF"/>
    <a:srgbClr val="660033"/>
    <a:srgbClr val="000066"/>
    <a:srgbClr val="FF0066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73" autoAdjust="0"/>
    <p:restoredTop sz="94727" autoAdjust="0"/>
  </p:normalViewPr>
  <p:slideViewPr>
    <p:cSldViewPr>
      <p:cViewPr>
        <p:scale>
          <a:sx n="66" d="100"/>
          <a:sy n="66" d="100"/>
        </p:scale>
        <p:origin x="-1188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860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60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F842C8D-3555-491A-85CC-84C2A16F2B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5091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F842C8D-3555-491A-85CC-84C2A16F2B39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86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2075B80-6A53-405E-B1CC-DC04456CF4AB}" type="slidenum">
              <a:rPr lang="ru-RU" smtClean="0"/>
              <a:pPr eaLnBrk="1" hangingPunct="1"/>
              <a:t>3</a:t>
            </a:fld>
            <a:endParaRPr lang="ru-RU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7AADF9F-E0C5-404A-871A-712C8DCD4593}" type="slidenum">
              <a:rPr lang="ru-RU" smtClean="0"/>
              <a:pPr eaLnBrk="1" hangingPunct="1"/>
              <a:t>35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8033BA-3BDE-4719-90F6-5DC1CCD4E0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05103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F748C6-B5C2-4E7F-B72F-A230150103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014909"/>
      </p:ext>
    </p:extLst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3FF51E-D490-4604-B9C8-D2E6E475B4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630414"/>
      </p:ext>
    </p:extLst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927979-FC10-4C26-8E5C-C37384833D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61752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B36FA-58BF-4AF3-9997-DD9142543B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631930"/>
      </p:ext>
    </p:extLst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875BF-43B3-43A0-AF3E-91C92D1320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082167"/>
      </p:ext>
    </p:extLst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81F741-BF26-4292-8337-CD6A5CB7D9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720856"/>
      </p:ext>
    </p:extLst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9E6C6-BC1A-43DA-A53F-F452085FB0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722079"/>
      </p:ext>
    </p:extLst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63D92-7822-47AB-9F3B-3D6D449640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100661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163156-FC36-455F-9232-824BD00D2A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508355"/>
      </p:ext>
    </p:extLst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43EE5-FFF6-405C-B37A-090E96E499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444094"/>
      </p:ext>
    </p:extLst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8C51EB6-B7A5-4F61-9166-22A106EA01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dissolve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gif"/><Relationship Id="rId4" Type="http://schemas.openxmlformats.org/officeDocument/2006/relationships/image" Target="../media/image38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gif"/><Relationship Id="rId4" Type="http://schemas.openxmlformats.org/officeDocument/2006/relationships/image" Target="../media/image38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gif"/><Relationship Id="rId4" Type="http://schemas.openxmlformats.org/officeDocument/2006/relationships/image" Target="../media/image4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image" Target="../media/image53.jpeg"/><Relationship Id="rId4" Type="http://schemas.openxmlformats.org/officeDocument/2006/relationships/audio" Target="../media/audio1.wav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BBEB3AF-9562-49B1-872F-87FBF21738FF}" type="slidenum">
              <a:rPr lang="ru-RU" smtClean="0"/>
              <a:pPr eaLnBrk="1" hangingPunct="1"/>
              <a:t>1</a:t>
            </a:fld>
            <a:endParaRPr lang="ru-RU" smtClean="0"/>
          </a:p>
        </p:txBody>
      </p:sp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 flipV="1">
            <a:off x="1928813" y="5786438"/>
            <a:ext cx="571500" cy="500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E765E"/>
                    </a:gs>
                    <a:gs pos="50000">
                      <a:srgbClr val="CCFFCC"/>
                    </a:gs>
                    <a:gs pos="100000">
                      <a:srgbClr val="5E765E"/>
                    </a:gs>
                  </a:gsLst>
                  <a:lin ang="5400000" scaled="1"/>
                </a:gradFill>
                <a:latin typeface="Impact"/>
              </a:rPr>
              <a:t>"</a:t>
            </a:r>
          </a:p>
        </p:txBody>
      </p:sp>
      <p:pic>
        <p:nvPicPr>
          <p:cNvPr id="2052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8569325" cy="630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WordArt 12"/>
          <p:cNvSpPr>
            <a:spLocks noChangeArrowheads="1" noChangeShapeType="1" noTextEdit="1"/>
          </p:cNvSpPr>
          <p:nvPr/>
        </p:nvSpPr>
        <p:spPr bwMode="auto">
          <a:xfrm>
            <a:off x="539750" y="476250"/>
            <a:ext cx="317500" cy="309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556"/>
              </a:avLst>
            </a:prstTxWarp>
          </a:bodyPr>
          <a:lstStyle/>
          <a:p>
            <a:pPr algn="ctr"/>
            <a:endParaRPr lang="ru-RU" sz="3600" b="1" kern="10">
              <a:ln w="9525">
                <a:solidFill>
                  <a:srgbClr val="00CCFF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  <a:p>
            <a:pPr algn="ctr"/>
            <a:endParaRPr lang="ru-RU" sz="3600" b="1" kern="10">
              <a:ln w="9525">
                <a:solidFill>
                  <a:srgbClr val="00CCFF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3071813" y="500063"/>
            <a:ext cx="428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2055" name="TextBox 10"/>
          <p:cNvSpPr txBox="1">
            <a:spLocks noChangeArrowheads="1"/>
          </p:cNvSpPr>
          <p:nvPr/>
        </p:nvSpPr>
        <p:spPr bwMode="auto">
          <a:xfrm>
            <a:off x="179388" y="476250"/>
            <a:ext cx="89646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5400" dirty="0">
                <a:solidFill>
                  <a:schemeClr val="accent1">
                    <a:lumMod val="90000"/>
                  </a:schemeClr>
                </a:solidFill>
              </a:rPr>
              <a:t>«С  огнём  шутить нельзя!»</a:t>
            </a:r>
          </a:p>
        </p:txBody>
      </p:sp>
      <p:sp>
        <p:nvSpPr>
          <p:cNvPr id="2056" name="TextBox 7"/>
          <p:cNvSpPr txBox="1">
            <a:spLocks noChangeArrowheads="1"/>
          </p:cNvSpPr>
          <p:nvPr/>
        </p:nvSpPr>
        <p:spPr bwMode="auto">
          <a:xfrm>
            <a:off x="571500" y="5715000"/>
            <a:ext cx="81438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solidFill>
                  <a:srgbClr val="FFCCFF"/>
                </a:solidFill>
              </a:rPr>
              <a:t>МОУ «СОШ № 3»</a:t>
            </a:r>
          </a:p>
          <a:p>
            <a:pPr eaLnBrk="1" hangingPunct="1"/>
            <a:r>
              <a:rPr lang="ru-RU">
                <a:solidFill>
                  <a:srgbClr val="FFCCFF"/>
                </a:solidFill>
              </a:rPr>
              <a:t> 4  класс                               </a:t>
            </a:r>
            <a:r>
              <a:rPr lang="ru-RU">
                <a:solidFill>
                  <a:srgbClr val="FFFF66"/>
                </a:solidFill>
              </a:rPr>
              <a:t>Учитель: Константинова Инга  Александровна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657DAA0-BC17-4E28-A761-42D80CADD460}" type="slidenum">
              <a:rPr lang="ru-RU" smtClean="0"/>
              <a:pPr eaLnBrk="1" hangingPunct="1"/>
              <a:t>10</a:t>
            </a:fld>
            <a:endParaRPr lang="ru-RU" smtClean="0"/>
          </a:p>
        </p:txBody>
      </p:sp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250825" y="5661025"/>
            <a:ext cx="4032250" cy="1008063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68" name="WordArt 5"/>
          <p:cNvSpPr>
            <a:spLocks noChangeArrowheads="1" noChangeShapeType="1" noTextEdit="1"/>
          </p:cNvSpPr>
          <p:nvPr/>
        </p:nvSpPr>
        <p:spPr bwMode="auto">
          <a:xfrm>
            <a:off x="539750" y="5949950"/>
            <a:ext cx="3455988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99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СТЕКЛОДУВ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C7718A5-68B5-4391-820C-88CAF87A0299}" type="slidenum">
              <a:rPr lang="ru-RU" smtClean="0"/>
              <a:pPr eaLnBrk="1" hangingPunct="1"/>
              <a:t>11</a:t>
            </a:fld>
            <a:endParaRPr lang="ru-RU" smtClean="0"/>
          </a:p>
        </p:txBody>
      </p:sp>
      <p:sp>
        <p:nvSpPr>
          <p:cNvPr id="12291" name="Rectangle 6"/>
          <p:cNvSpPr>
            <a:spLocks noChangeArrowheads="1"/>
          </p:cNvSpPr>
          <p:nvPr/>
        </p:nvSpPr>
        <p:spPr bwMode="auto">
          <a:xfrm>
            <a:off x="3492500" y="3500438"/>
            <a:ext cx="4067175" cy="1008062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2292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4825"/>
          </a:xfrm>
          <a:noFill/>
        </p:spPr>
      </p:pic>
      <p:sp>
        <p:nvSpPr>
          <p:cNvPr id="12293" name="WordArt 5"/>
          <p:cNvSpPr>
            <a:spLocks noChangeArrowheads="1" noChangeShapeType="1" noTextEdit="1"/>
          </p:cNvSpPr>
          <p:nvPr/>
        </p:nvSpPr>
        <p:spPr bwMode="auto">
          <a:xfrm>
            <a:off x="1692275" y="260350"/>
            <a:ext cx="6408738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99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ВЕЧНЫЙ ОГОНЬ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489AADE-198F-4A00-AF76-9CE717946895}" type="slidenum">
              <a:rPr lang="ru-RU" smtClean="0"/>
              <a:pPr eaLnBrk="1" hangingPunct="1"/>
              <a:t>12</a:t>
            </a:fld>
            <a:endParaRPr lang="ru-RU" smtClean="0"/>
          </a:p>
        </p:txBody>
      </p:sp>
      <p:sp>
        <p:nvSpPr>
          <p:cNvPr id="13315" name="WordArt 5"/>
          <p:cNvSpPr>
            <a:spLocks noChangeArrowheads="1" noChangeShapeType="1" noTextEdit="1"/>
          </p:cNvSpPr>
          <p:nvPr/>
        </p:nvSpPr>
        <p:spPr bwMode="auto">
          <a:xfrm>
            <a:off x="755650" y="260350"/>
            <a:ext cx="72009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99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ОЛИМПИЙСКИЙ ОГОНЬ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5211A6A-4BD9-4C2E-9D3C-9B082FF5F768}" type="slidenum">
              <a:rPr lang="ru-RU" smtClean="0"/>
              <a:pPr eaLnBrk="1" hangingPunct="1"/>
              <a:t>13</a:t>
            </a:fld>
            <a:endParaRPr lang="ru-RU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03575" y="333375"/>
            <a:ext cx="5545138" cy="43926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  <a:latin typeface="Times New Roman" pitchFamily="18" charset="0"/>
              </a:rPr>
              <a:t>Он всегда бывает разным,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  <a:latin typeface="Times New Roman" pitchFamily="18" charset="0"/>
              </a:rPr>
              <a:t>Удивительный огонь.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  <a:latin typeface="Times New Roman" pitchFamily="18" charset="0"/>
              </a:rPr>
              <a:t>То буяном безобразным,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  <a:latin typeface="Times New Roman" pitchFamily="18" charset="0"/>
              </a:rPr>
              <a:t>То тихоней из тихонь.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  <a:latin typeface="Times New Roman" pitchFamily="18" charset="0"/>
              </a:rPr>
              <a:t>То он змейкой торопливой 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  <a:latin typeface="Times New Roman" pitchFamily="18" charset="0"/>
              </a:rPr>
              <a:t>По сухой скользит коре,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  <a:latin typeface="Times New Roman" pitchFamily="18" charset="0"/>
              </a:rPr>
              <a:t>То косматой рыжей гривой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  <a:latin typeface="Times New Roman" pitchFamily="18" charset="0"/>
              </a:rPr>
              <a:t>Полыхает на заре.</a:t>
            </a:r>
          </a:p>
        </p:txBody>
      </p:sp>
      <p:pic>
        <p:nvPicPr>
          <p:cNvPr id="6155" name="Picture 11" descr="e5f2a352c6d745d2703733caa3952a5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981075"/>
            <a:ext cx="74295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7" name="Picture 13" descr="c15dd2e7088286921802b501d2b9af5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3716338"/>
            <a:ext cx="201612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860800"/>
            <a:ext cx="3097212" cy="259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048B6E7-50C3-4552-9D8E-73DAAAAF030E}" type="slidenum">
              <a:rPr lang="ru-RU" smtClean="0"/>
              <a:pPr eaLnBrk="1" hangingPunct="1"/>
              <a:t>14</a:t>
            </a:fld>
            <a:endParaRPr lang="ru-RU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9838" y="692150"/>
            <a:ext cx="5184775" cy="23764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  <a:latin typeface="Times New Roman" pitchFamily="18" charset="0"/>
              </a:rPr>
              <a:t>Вот на спичке , как на ветке,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  <a:latin typeface="Times New Roman" pitchFamily="18" charset="0"/>
              </a:rPr>
              <a:t>Голубой дрожит листок.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  <a:latin typeface="Times New Roman" pitchFamily="18" charset="0"/>
              </a:rPr>
              <a:t>Вот, ломая прутья клетки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  <a:latin typeface="Times New Roman" pitchFamily="18" charset="0"/>
              </a:rPr>
              <a:t>Хищный делает бросок !..</a:t>
            </a:r>
          </a:p>
        </p:txBody>
      </p:sp>
      <p:pic>
        <p:nvPicPr>
          <p:cNvPr id="1536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8913"/>
            <a:ext cx="3224212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573463"/>
            <a:ext cx="3924300" cy="30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AE712C2-4E0F-498E-A2BF-B211142A41DB}" type="slidenum">
              <a:rPr lang="ru-RU" smtClean="0"/>
              <a:pPr eaLnBrk="1" hangingPunct="1"/>
              <a:t>15</a:t>
            </a:fld>
            <a:endParaRPr lang="ru-RU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84438" y="404813"/>
            <a:ext cx="5184775" cy="3168650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FF5050"/>
                </a:solidFill>
              </a:rPr>
              <a:t>Огонь! 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FF5050"/>
                </a:solidFill>
              </a:rPr>
              <a:t>Знайте, в гневе он сердит,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FF5050"/>
                </a:solidFill>
              </a:rPr>
              <a:t>Ничего не пощадит!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FF5050"/>
                </a:solidFill>
              </a:rPr>
              <a:t>Уничтожить может школу,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FF5050"/>
                </a:solidFill>
              </a:rPr>
              <a:t>Поле хлебное, твой дом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FF5050"/>
                </a:solidFill>
              </a:rPr>
              <a:t>И у дома все кругом!</a:t>
            </a:r>
            <a:r>
              <a:rPr lang="ru-RU" sz="2800" smtClean="0">
                <a:solidFill>
                  <a:srgbClr val="FF5050"/>
                </a:solidFill>
              </a:rPr>
              <a:t> 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389FB1E-B116-4E3C-9F24-AA36E4711A78}" type="slidenum">
              <a:rPr lang="ru-RU" smtClean="0"/>
              <a:pPr eaLnBrk="1" hangingPunct="1"/>
              <a:t>16</a:t>
            </a:fld>
            <a:endParaRPr lang="ru-RU" smtClean="0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357188" y="214313"/>
            <a:ext cx="5748337" cy="324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3200" b="1">
                <a:solidFill>
                  <a:srgbClr val="FFFF00"/>
                </a:solidFill>
                <a:latin typeface="Times New Roman" pitchFamily="18" charset="0"/>
              </a:rPr>
              <a:t>Если искорка случайно </a:t>
            </a:r>
          </a:p>
          <a:p>
            <a:pPr marL="342900" indent="-342900">
              <a:spcBef>
                <a:spcPct val="20000"/>
              </a:spcBef>
            </a:pPr>
            <a:r>
              <a:rPr lang="ru-RU" sz="3200" b="1">
                <a:solidFill>
                  <a:srgbClr val="FFFF00"/>
                </a:solidFill>
                <a:latin typeface="Times New Roman" pitchFamily="18" charset="0"/>
              </a:rPr>
              <a:t>Попадет на ворс ковра- </a:t>
            </a:r>
          </a:p>
          <a:p>
            <a:pPr marL="342900" indent="-342900">
              <a:spcBef>
                <a:spcPct val="20000"/>
              </a:spcBef>
            </a:pPr>
            <a:r>
              <a:rPr lang="ru-RU" sz="3200" b="1">
                <a:solidFill>
                  <a:srgbClr val="FFFF00"/>
                </a:solidFill>
                <a:latin typeface="Times New Roman" pitchFamily="18" charset="0"/>
              </a:rPr>
              <a:t>Может кончиться печально </a:t>
            </a:r>
          </a:p>
          <a:p>
            <a:pPr marL="342900" indent="-342900">
              <a:spcBef>
                <a:spcPct val="20000"/>
              </a:spcBef>
            </a:pPr>
            <a:r>
              <a:rPr lang="ru-RU" sz="3200" b="1">
                <a:solidFill>
                  <a:srgbClr val="FFFF00"/>
                </a:solidFill>
                <a:latin typeface="Times New Roman" pitchFamily="18" charset="0"/>
              </a:rPr>
              <a:t>Интересная игра. </a:t>
            </a:r>
          </a:p>
          <a:p>
            <a:pPr marL="342900" indent="-342900">
              <a:spcBef>
                <a:spcPct val="20000"/>
              </a:spcBef>
            </a:pPr>
            <a:r>
              <a:rPr lang="ru-RU" sz="3200" b="1">
                <a:solidFill>
                  <a:srgbClr val="FFFF00"/>
                </a:solidFill>
                <a:latin typeface="Times New Roman" pitchFamily="18" charset="0"/>
              </a:rPr>
              <a:t>Загорятся, как солома </a:t>
            </a:r>
          </a:p>
          <a:p>
            <a:pPr marL="342900" indent="-342900">
              <a:spcBef>
                <a:spcPct val="20000"/>
              </a:spcBef>
            </a:pPr>
            <a:r>
              <a:rPr lang="ru-RU" sz="3200" b="1">
                <a:solidFill>
                  <a:srgbClr val="FFFF00"/>
                </a:solidFill>
                <a:latin typeface="Times New Roman" pitchFamily="18" charset="0"/>
              </a:rPr>
              <a:t>Мебель, стены и полы.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88FB297-D043-4EFC-9293-CC0F802FB1CD}" type="slidenum">
              <a:rPr lang="ru-RU" smtClean="0"/>
              <a:pPr eaLnBrk="1" hangingPunct="1"/>
              <a:t>17</a:t>
            </a:fld>
            <a:endParaRPr lang="ru-RU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3924300" y="5013325"/>
            <a:ext cx="4932363" cy="161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>
                <a:solidFill>
                  <a:srgbClr val="F7F709"/>
                </a:solidFill>
              </a:rPr>
              <a:t>Не играй, дружок со спичкой!</a:t>
            </a:r>
          </a:p>
          <a:p>
            <a:pPr eaLnBrk="1" hangingPunct="1"/>
            <a:r>
              <a:rPr lang="ru-RU" sz="2400" b="1">
                <a:solidFill>
                  <a:srgbClr val="F7F709"/>
                </a:solidFill>
              </a:rPr>
              <a:t>Помни ты, она мала,</a:t>
            </a:r>
          </a:p>
          <a:p>
            <a:pPr eaLnBrk="1" hangingPunct="1"/>
            <a:r>
              <a:rPr lang="ru-RU" sz="2400" b="1">
                <a:solidFill>
                  <a:srgbClr val="F7F709"/>
                </a:solidFill>
              </a:rPr>
              <a:t>Но от спички – невелички</a:t>
            </a:r>
          </a:p>
          <a:p>
            <a:pPr eaLnBrk="1" hangingPunct="1"/>
            <a:r>
              <a:rPr lang="ru-RU" sz="2400" b="1">
                <a:solidFill>
                  <a:srgbClr val="F7F709"/>
                </a:solidFill>
              </a:rPr>
              <a:t>Может дом сгореть дотла</a:t>
            </a:r>
            <a:r>
              <a:rPr lang="ru-RU" sz="2800">
                <a:solidFill>
                  <a:srgbClr val="F7F709"/>
                </a:solidFill>
              </a:rPr>
              <a:t>.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9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2B1761C-84D8-465D-8F8C-802C2DAA6498}" type="slidenum">
              <a:rPr lang="ru-RU" smtClean="0"/>
              <a:pPr eaLnBrk="1" hangingPunct="1"/>
              <a:t>18</a:t>
            </a:fld>
            <a:endParaRPr lang="ru-RU" smtClean="0"/>
          </a:p>
        </p:txBody>
      </p:sp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1403350" y="620713"/>
            <a:ext cx="619283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>
                <a:solidFill>
                  <a:srgbClr val="333399"/>
                </a:solidFill>
              </a:rPr>
              <a:t>Последствия пожара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C4C1191-7EBB-4C42-9E04-8E202FFFEE49}" type="slidenum">
              <a:rPr lang="ru-RU" smtClean="0"/>
              <a:pPr eaLnBrk="1" hangingPunct="1"/>
              <a:t>19</a:t>
            </a:fld>
            <a:endParaRPr lang="ru-RU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3132138" y="188913"/>
            <a:ext cx="6840537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600">
                <a:solidFill>
                  <a:srgbClr val="FFFF66"/>
                </a:solidFill>
              </a:rPr>
              <a:t>И взметнувшись до небес</a:t>
            </a:r>
          </a:p>
          <a:p>
            <a:r>
              <a:rPr lang="ru-RU" sz="3600">
                <a:solidFill>
                  <a:srgbClr val="FFFF66"/>
                </a:solidFill>
              </a:rPr>
              <a:t>Перекинется на лес.</a:t>
            </a:r>
            <a:r>
              <a:rPr lang="ru-RU" sz="3600"/>
              <a:t> 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16B8667-0289-4E6D-B8C7-52FCA14F69BB}" type="slidenum">
              <a:rPr lang="ru-RU" smtClean="0"/>
              <a:pPr eaLnBrk="1" hangingPunct="1"/>
              <a:t>2</a:t>
            </a:fld>
            <a:endParaRPr lang="ru-RU" smtClean="0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476250"/>
            <a:ext cx="8229600" cy="129698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3600" b="1" smtClean="0">
                <a:solidFill>
                  <a:srgbClr val="990000"/>
                </a:solidFill>
              </a:rPr>
              <a:t>Без огня жизнь человека на земле невозможна. </a:t>
            </a:r>
          </a:p>
        </p:txBody>
      </p:sp>
      <p:sp>
        <p:nvSpPr>
          <p:cNvPr id="40963" name="WordArt 3"/>
          <p:cNvSpPr>
            <a:spLocks noChangeArrowheads="1" noChangeShapeType="1" noTextEdit="1"/>
          </p:cNvSpPr>
          <p:nvPr/>
        </p:nvSpPr>
        <p:spPr bwMode="auto">
          <a:xfrm>
            <a:off x="3563938" y="4581525"/>
            <a:ext cx="5329237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rgbClr val="F7F709"/>
                </a:solidFill>
                <a:effectLst>
                  <a:outerShdw dist="137372" dir="18221404" algn="ctr" rotWithShape="0">
                    <a:srgbClr val="990000">
                      <a:alpha val="79999"/>
                    </a:srgbClr>
                  </a:outerShdw>
                </a:effectLst>
                <a:latin typeface="Impact"/>
              </a:rPr>
              <a:t>Давайте разберёмся...</a:t>
            </a:r>
          </a:p>
        </p:txBody>
      </p:sp>
      <p:sp>
        <p:nvSpPr>
          <p:cNvPr id="40964" name="WordArt 4"/>
          <p:cNvSpPr>
            <a:spLocks noChangeArrowheads="1" noChangeShapeType="1" noTextEdit="1"/>
          </p:cNvSpPr>
          <p:nvPr/>
        </p:nvSpPr>
        <p:spPr bwMode="auto">
          <a:xfrm>
            <a:off x="3419475" y="3284538"/>
            <a:ext cx="47529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Или враг ?</a:t>
            </a:r>
          </a:p>
        </p:txBody>
      </p:sp>
      <p:sp>
        <p:nvSpPr>
          <p:cNvPr id="40965" name="WordArt 5"/>
          <p:cNvSpPr>
            <a:spLocks noChangeArrowheads="1" noChangeShapeType="1" noTextEdit="1"/>
          </p:cNvSpPr>
          <p:nvPr/>
        </p:nvSpPr>
        <p:spPr bwMode="auto">
          <a:xfrm>
            <a:off x="900113" y="2133600"/>
            <a:ext cx="7920037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Times New Roman"/>
                <a:cs typeface="Times New Roman"/>
              </a:rPr>
              <a:t>Значит, огонь наш друг?</a:t>
            </a:r>
          </a:p>
        </p:txBody>
      </p:sp>
      <p:pic>
        <p:nvPicPr>
          <p:cNvPr id="3079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213100"/>
            <a:ext cx="2879725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6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096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6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animBg="1"/>
      <p:bldP spid="40964" grpId="0" animBg="1"/>
      <p:bldP spid="4096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1" name="Text Box 5"/>
          <p:cNvSpPr txBox="1">
            <a:spLocks noChangeArrowheads="1"/>
          </p:cNvSpPr>
          <p:nvPr/>
        </p:nvSpPr>
        <p:spPr bwMode="auto">
          <a:xfrm>
            <a:off x="0" y="5667375"/>
            <a:ext cx="88931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000" b="1">
                <a:solidFill>
                  <a:srgbClr val="CCFFFF"/>
                </a:solidFill>
              </a:rPr>
              <a:t>За сутки в РФ возникало  248 очагов лесных пожаров.</a:t>
            </a:r>
          </a:p>
          <a:p>
            <a:pPr algn="ctr" eaLnBrk="1" hangingPunct="1"/>
            <a:endParaRPr lang="ru-RU" sz="2000" b="1">
              <a:solidFill>
                <a:srgbClr val="CCFFFF"/>
              </a:solidFill>
            </a:endParaRPr>
          </a:p>
          <a:p>
            <a:pPr algn="ctr" eaLnBrk="1" hangingPunct="1"/>
            <a:r>
              <a:rPr lang="ru-RU" sz="2000" b="1">
                <a:solidFill>
                  <a:srgbClr val="FFFF66"/>
                </a:solidFill>
              </a:rPr>
              <a:t> Пожары в Архангельской области уничтожили 10 тысяч  га  леса   </a:t>
            </a:r>
          </a:p>
          <a:p>
            <a:pPr algn="ctr" eaLnBrk="1" hangingPunct="1"/>
            <a:endParaRPr lang="ru-RU" sz="2000" b="1">
              <a:solidFill>
                <a:srgbClr val="CC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9" y="0"/>
            <a:ext cx="7358114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kern="10" dirty="0">
                <a:ln w="9525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ЖАРКОЕ ЛЕТО 2010 ГОДА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938F0F2-3A27-4A85-BB1C-DE9D5453DF25}" type="slidenum">
              <a:rPr lang="ru-RU" smtClean="0"/>
              <a:pPr eaLnBrk="1" hangingPunct="1"/>
              <a:t>21</a:t>
            </a:fld>
            <a:endParaRPr lang="ru-RU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9" name="Rectangle 5"/>
          <p:cNvSpPr>
            <a:spLocks noChangeArrowheads="1"/>
          </p:cNvSpPr>
          <p:nvPr/>
        </p:nvSpPr>
        <p:spPr bwMode="auto">
          <a:xfrm>
            <a:off x="250825" y="5661025"/>
            <a:ext cx="889317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400" b="1"/>
              <a:t>    </a:t>
            </a:r>
            <a:r>
              <a:rPr lang="ru-RU" sz="2400" b="1">
                <a:solidFill>
                  <a:srgbClr val="CCFFCC"/>
                </a:solidFill>
              </a:rPr>
              <a:t>Главное - позвать на помощь тех, кто борется с огнём. </a:t>
            </a:r>
          </a:p>
          <a:p>
            <a:pPr marL="342900" indent="-342900">
              <a:spcBef>
                <a:spcPct val="20000"/>
              </a:spcBef>
            </a:pPr>
            <a:r>
              <a:rPr lang="ru-RU" sz="2400" b="1">
                <a:solidFill>
                  <a:srgbClr val="CCFFCC"/>
                </a:solidFill>
              </a:rPr>
              <a:t>    Мы их очень уважаем и  пожарными зовём!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03B807E-39CC-4AA3-91D0-2BBAAF828E57}" type="slidenum">
              <a:rPr lang="ru-RU" smtClean="0"/>
              <a:pPr eaLnBrk="1" hangingPunct="1"/>
              <a:t>22</a:t>
            </a:fld>
            <a:endParaRPr lang="ru-RU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Rectangle 5"/>
          <p:cNvSpPr>
            <a:spLocks noChangeArrowheads="1"/>
          </p:cNvSpPr>
          <p:nvPr/>
        </p:nvSpPr>
        <p:spPr bwMode="auto">
          <a:xfrm>
            <a:off x="0" y="5500688"/>
            <a:ext cx="90011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solidFill>
                  <a:srgbClr val="CCFFFF"/>
                </a:solidFill>
              </a:rPr>
              <a:t>Удушливый дым от горящих торфяников стоял </a:t>
            </a:r>
          </a:p>
          <a:p>
            <a:pPr algn="ctr"/>
            <a:r>
              <a:rPr lang="ru-RU" sz="2400" b="1">
                <a:solidFill>
                  <a:srgbClr val="CCFFFF"/>
                </a:solidFill>
              </a:rPr>
              <a:t> в    Москве, Нижнем Новгороде  других городах России…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468313" y="6192838"/>
            <a:ext cx="81359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solidFill>
                  <a:srgbClr val="CCFFFF"/>
                </a:solidFill>
              </a:rPr>
              <a:t>Тушили также вениками из веток деревьев…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6AFA621-9B03-4737-B38A-E381BB1BFD73}" type="slidenum">
              <a:rPr lang="ru-RU" smtClean="0"/>
              <a:pPr eaLnBrk="1" hangingPunct="1"/>
              <a:t>24</a:t>
            </a:fld>
            <a:endParaRPr lang="ru-RU" smtClean="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Rectangle 5"/>
          <p:cNvSpPr>
            <a:spLocks noChangeArrowheads="1"/>
          </p:cNvSpPr>
          <p:nvPr/>
        </p:nvSpPr>
        <p:spPr bwMode="auto">
          <a:xfrm>
            <a:off x="250825" y="5734050"/>
            <a:ext cx="83534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b="1">
                <a:solidFill>
                  <a:srgbClr val="CCFFFF"/>
                </a:solidFill>
              </a:rPr>
              <a:t>Люди копают  небольшие рвы, </a:t>
            </a:r>
          </a:p>
          <a:p>
            <a:r>
              <a:rPr lang="ru-RU" b="1">
                <a:solidFill>
                  <a:srgbClr val="CCFFFF"/>
                </a:solidFill>
              </a:rPr>
              <a:t>чтобы огонь не перекинулся на деревенские дома.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56AFB01-CC76-4F84-A42E-ABBA690AC0E7}" type="slidenum">
              <a:rPr lang="ru-RU" smtClean="0"/>
              <a:pPr eaLnBrk="1" hangingPunct="1"/>
              <a:t>25</a:t>
            </a:fld>
            <a:endParaRPr lang="ru-RU" smtClean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260350"/>
            <a:ext cx="8126413" cy="2447925"/>
          </a:xfrm>
          <a:effectLst>
            <a:outerShdw dist="68392" dir="20291915" algn="ctr" rotWithShape="0">
              <a:schemeClr val="tx2"/>
            </a:outerShdw>
          </a:effectLst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800" b="1" dirty="0" smtClean="0">
                <a:solidFill>
                  <a:srgbClr val="F7F709"/>
                </a:solidFill>
              </a:rPr>
              <a:t>Не отключив электроприбор,</a:t>
            </a:r>
          </a:p>
          <a:p>
            <a:pPr eaLnBrk="1" hangingPunct="1">
              <a:buFontTx/>
              <a:buNone/>
              <a:defRPr/>
            </a:pPr>
            <a:r>
              <a:rPr lang="ru-RU" sz="2800" b="1" dirty="0" smtClean="0">
                <a:solidFill>
                  <a:srgbClr val="F7F709"/>
                </a:solidFill>
              </a:rPr>
              <a:t>Можно остаться </a:t>
            </a:r>
          </a:p>
          <a:p>
            <a:pPr eaLnBrk="1" hangingPunct="1">
              <a:buFontTx/>
              <a:buNone/>
              <a:defRPr/>
            </a:pPr>
            <a:r>
              <a:rPr lang="ru-RU" sz="2800" b="1" dirty="0" smtClean="0">
                <a:solidFill>
                  <a:srgbClr val="F7F709"/>
                </a:solidFill>
              </a:rPr>
              <a:t>Без новеньких штор.</a:t>
            </a:r>
          </a:p>
          <a:p>
            <a:pPr eaLnBrk="1" hangingPunct="1">
              <a:buFontTx/>
              <a:buNone/>
              <a:defRPr/>
            </a:pPr>
            <a:r>
              <a:rPr lang="ru-RU" sz="2800" b="1" dirty="0" smtClean="0">
                <a:solidFill>
                  <a:srgbClr val="F7F709"/>
                </a:solidFill>
              </a:rPr>
              <a:t>Шторы сперва задымят, а потом</a:t>
            </a:r>
          </a:p>
          <a:p>
            <a:pPr eaLnBrk="1" hangingPunct="1">
              <a:buFontTx/>
              <a:buNone/>
              <a:defRPr/>
            </a:pPr>
            <a:r>
              <a:rPr lang="ru-RU" sz="2800" b="1" dirty="0" smtClean="0">
                <a:solidFill>
                  <a:srgbClr val="F7F709"/>
                </a:solidFill>
              </a:rPr>
              <a:t>Вместе со шторами вспыхнет весь дом !</a:t>
            </a:r>
          </a:p>
          <a:p>
            <a:pPr eaLnBrk="1" hangingPunct="1">
              <a:defRPr/>
            </a:pPr>
            <a:endParaRPr lang="ru-RU" sz="2400" b="1" dirty="0" smtClean="0">
              <a:solidFill>
                <a:srgbClr val="F7F709"/>
              </a:solidFill>
            </a:endParaRPr>
          </a:p>
        </p:txBody>
      </p:sp>
      <p:pic>
        <p:nvPicPr>
          <p:cNvPr id="49156" name="Picture 4" descr="100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125" y="2838450"/>
            <a:ext cx="4968875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5" descr="8ad5f2bd8da51ae02ff433368d6a19ad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86400"/>
            <a:ext cx="13906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8" name="Picture 6" descr="cb56f3b143c1b6bd48a0b28dc4627e8a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3786188"/>
            <a:ext cx="455612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9" name="Picture 7" descr="cb56f3b143c1b6bd48a0b28dc4627e8a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4286250"/>
            <a:ext cx="455613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0" name="Picture 8" descr="cb56f3b143c1b6bd48a0b28dc4627e8a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500438"/>
            <a:ext cx="45561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92B9380-B9D0-4DA4-B5AA-340D6532F493}" type="slidenum">
              <a:rPr lang="ru-RU" smtClean="0"/>
              <a:pPr eaLnBrk="1" hangingPunct="1"/>
              <a:t>26</a:t>
            </a:fld>
            <a:endParaRPr lang="ru-RU" smtClean="0"/>
          </a:p>
        </p:txBody>
      </p:sp>
      <p:pic>
        <p:nvPicPr>
          <p:cNvPr id="48133" name="Picture 5" descr="100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1643063"/>
            <a:ext cx="5156200" cy="494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6" name="Picture 8" descr="8ad5f2bd8da51ae02ff433368d6a19ad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86400"/>
            <a:ext cx="13906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9" name="Picture 11" descr="cb56f3b143c1b6bd48a0b28dc4627e8a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143250"/>
            <a:ext cx="455613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40" name="Picture 12" descr="cb56f3b143c1b6bd48a0b28dc4627e8a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3143250"/>
            <a:ext cx="455612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41" name="Text Box 13"/>
          <p:cNvSpPr txBox="1">
            <a:spLocks noChangeArrowheads="1"/>
          </p:cNvSpPr>
          <p:nvPr/>
        </p:nvSpPr>
        <p:spPr bwMode="auto">
          <a:xfrm>
            <a:off x="642938" y="428625"/>
            <a:ext cx="7215187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3200" b="1">
                <a:solidFill>
                  <a:srgbClr val="FFCCFF"/>
                </a:solidFill>
              </a:rPr>
              <a:t>Не суши бельё над газом –</a:t>
            </a:r>
            <a:br>
              <a:rPr lang="ru-RU" sz="3200" b="1">
                <a:solidFill>
                  <a:srgbClr val="FFCCFF"/>
                </a:solidFill>
              </a:rPr>
            </a:br>
            <a:r>
              <a:rPr lang="ru-RU" sz="3200" b="1">
                <a:solidFill>
                  <a:srgbClr val="FFCCFF"/>
                </a:solidFill>
              </a:rPr>
              <a:t>Всё сгорит единым разом .</a:t>
            </a:r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670300" y="549275"/>
            <a:ext cx="5473700" cy="1081088"/>
          </a:xfrm>
        </p:spPr>
        <p:txBody>
          <a:bodyPr/>
          <a:lstStyle/>
          <a:p>
            <a:pPr algn="l" eaLnBrk="1" hangingPunct="1"/>
            <a:r>
              <a:rPr lang="ru-RU" sz="2600" b="1" smtClean="0">
                <a:solidFill>
                  <a:srgbClr val="CCFF66"/>
                </a:solidFill>
              </a:rPr>
              <a:t/>
            </a:r>
            <a:br>
              <a:rPr lang="ru-RU" sz="2600" b="1" smtClean="0">
                <a:solidFill>
                  <a:srgbClr val="CCFF66"/>
                </a:solidFill>
              </a:rPr>
            </a:br>
            <a:endParaRPr lang="ru-RU" sz="2600" b="1" smtClean="0">
              <a:solidFill>
                <a:srgbClr val="CCFF66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8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41" grpId="0"/>
      <p:bldP spid="4813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49DF2F0-48A1-4415-BA1C-F245AD987CD2}" type="slidenum">
              <a:rPr lang="ru-RU" smtClean="0"/>
              <a:pPr eaLnBrk="1" hangingPunct="1"/>
              <a:t>27</a:t>
            </a:fld>
            <a:endParaRPr lang="ru-RU" smtClean="0"/>
          </a:p>
        </p:txBody>
      </p:sp>
      <p:sp>
        <p:nvSpPr>
          <p:cNvPr id="50180" name="WordArt 4"/>
          <p:cNvSpPr>
            <a:spLocks noChangeArrowheads="1" noChangeShapeType="1" noTextEdit="1"/>
          </p:cNvSpPr>
          <p:nvPr/>
        </p:nvSpPr>
        <p:spPr bwMode="auto">
          <a:xfrm>
            <a:off x="1763713" y="4437063"/>
            <a:ext cx="6705600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22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9B407"/>
                    </a:gs>
                    <a:gs pos="100000">
                      <a:srgbClr val="F7F709"/>
                    </a:gs>
                  </a:gsLst>
                  <a:lin ang="5400000" scaled="1"/>
                </a:gradFill>
                <a:latin typeface="Impact"/>
              </a:rPr>
              <a:t>Выключай в квартире газ – </a:t>
            </a:r>
          </a:p>
          <a:p>
            <a:pPr algn="ctr"/>
            <a:r>
              <a:rPr lang="ru-RU" sz="3600" kern="10">
                <a:ln w="222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9B407"/>
                    </a:gs>
                    <a:gs pos="100000">
                      <a:srgbClr val="F7F709"/>
                    </a:gs>
                  </a:gsLst>
                  <a:lin ang="5400000" scaled="1"/>
                </a:gradFill>
                <a:latin typeface="Impact"/>
              </a:rPr>
              <a:t>За газом нужен глаз да глаз!</a:t>
            </a:r>
          </a:p>
        </p:txBody>
      </p:sp>
      <p:pic>
        <p:nvPicPr>
          <p:cNvPr id="50182" name="Picture 6" descr="8ad5f2bd8da51ae02ff433368d6a19ad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86400"/>
            <a:ext cx="13906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3" name="Picture 7" descr="Qaz_26090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476250"/>
            <a:ext cx="4138612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0F94AC2-728F-480B-BDC3-F7E90B39579D}" type="slidenum">
              <a:rPr lang="ru-RU" smtClean="0"/>
              <a:pPr eaLnBrk="1" hangingPunct="1"/>
              <a:t>28</a:t>
            </a:fld>
            <a:endParaRPr lang="ru-RU" smtClean="0"/>
          </a:p>
        </p:txBody>
      </p:sp>
      <p:sp>
        <p:nvSpPr>
          <p:cNvPr id="54276" name="WordArt 4"/>
          <p:cNvSpPr>
            <a:spLocks noChangeArrowheads="1" noChangeShapeType="1" noTextEdit="1"/>
          </p:cNvSpPr>
          <p:nvPr/>
        </p:nvSpPr>
        <p:spPr bwMode="auto">
          <a:xfrm>
            <a:off x="1403350" y="4797425"/>
            <a:ext cx="6705600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22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9B407"/>
                    </a:gs>
                    <a:gs pos="100000">
                      <a:srgbClr val="F7F709"/>
                    </a:gs>
                  </a:gsLst>
                  <a:lin ang="5400000" scaled="1"/>
                </a:gradFill>
                <a:latin typeface="Impact"/>
              </a:rPr>
              <a:t>Во избежании всяких бед,</a:t>
            </a:r>
          </a:p>
          <a:p>
            <a:pPr algn="ctr"/>
            <a:r>
              <a:rPr lang="ru-RU" sz="3600" kern="10">
                <a:ln w="222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9B407"/>
                    </a:gs>
                    <a:gs pos="100000">
                      <a:srgbClr val="F7F709"/>
                    </a:gs>
                  </a:gsLst>
                  <a:lin ang="5400000" scaled="1"/>
                </a:gradFill>
                <a:latin typeface="Impact"/>
              </a:rPr>
              <a:t>Огню на ёлку хода нет</a:t>
            </a:r>
          </a:p>
        </p:txBody>
      </p:sp>
      <p:pic>
        <p:nvPicPr>
          <p:cNvPr id="54277" name="Picture 5" descr="07_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260350"/>
            <a:ext cx="2689225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0" name="Picture 8" descr="8ad5f2bd8da51ae02ff433368d6a19ad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86400"/>
            <a:ext cx="13906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1" name="Picture 9" descr="post-9053-1190157387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836613"/>
            <a:ext cx="194310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9" name="AutoShape 7"/>
          <p:cNvSpPr>
            <a:spLocks noChangeArrowheads="1"/>
          </p:cNvSpPr>
          <p:nvPr/>
        </p:nvSpPr>
        <p:spPr bwMode="auto">
          <a:xfrm>
            <a:off x="6227763" y="908050"/>
            <a:ext cx="2374900" cy="225742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4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 animBg="1"/>
      <p:bldP spid="5427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B1A0681-1C7E-4EAA-A910-D9D5E6376CC0}" type="slidenum">
              <a:rPr lang="ru-RU" smtClean="0"/>
              <a:pPr eaLnBrk="1" hangingPunct="1"/>
              <a:t>29</a:t>
            </a:fld>
            <a:endParaRPr lang="ru-RU" smtClean="0"/>
          </a:p>
        </p:txBody>
      </p:sp>
      <p:pic>
        <p:nvPicPr>
          <p:cNvPr id="53252" name="Picture 4" descr="photo_4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133600"/>
            <a:ext cx="3492500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3" name="Picture 5" descr="камин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2852738"/>
            <a:ext cx="4716462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4" name="WordArt 6"/>
          <p:cNvSpPr>
            <a:spLocks noChangeArrowheads="1" noChangeShapeType="1" noTextEdit="1"/>
          </p:cNvSpPr>
          <p:nvPr/>
        </p:nvSpPr>
        <p:spPr bwMode="auto">
          <a:xfrm>
            <a:off x="1476375" y="333375"/>
            <a:ext cx="6705600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22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9B407"/>
                    </a:gs>
                    <a:gs pos="100000">
                      <a:srgbClr val="F7F709"/>
                    </a:gs>
                  </a:gsLst>
                  <a:lin ang="5400000" scaled="1"/>
                </a:gradFill>
                <a:latin typeface="Impact"/>
              </a:rPr>
              <a:t>Если имущество</a:t>
            </a:r>
          </a:p>
          <a:p>
            <a:pPr algn="ctr"/>
            <a:r>
              <a:rPr lang="ru-RU" sz="3600" kern="10">
                <a:ln w="222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9B407"/>
                    </a:gs>
                    <a:gs pos="100000">
                      <a:srgbClr val="F7F709"/>
                    </a:gs>
                  </a:gsLst>
                  <a:lin ang="5400000" scaled="1"/>
                </a:gradFill>
                <a:latin typeface="Impact"/>
              </a:rPr>
              <a:t>хочешь сберечь,</a:t>
            </a:r>
          </a:p>
          <a:p>
            <a:pPr algn="ctr"/>
            <a:r>
              <a:rPr lang="ru-RU" sz="3600" kern="10">
                <a:ln w="222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9B407"/>
                    </a:gs>
                    <a:gs pos="100000">
                      <a:srgbClr val="F7F709"/>
                    </a:gs>
                  </a:gsLst>
                  <a:lin ang="5400000" scaled="1"/>
                </a:gradFill>
                <a:latin typeface="Impact"/>
              </a:rPr>
              <a:t>Не уходи, когда топится печь !</a:t>
            </a:r>
          </a:p>
        </p:txBody>
      </p:sp>
      <p:pic>
        <p:nvPicPr>
          <p:cNvPr id="53256" name="Picture 8" descr="8ad5f2bd8da51ae02ff433368d6a19ad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86400"/>
            <a:ext cx="13906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FAF926C-60AF-410D-A072-354044B07534}" type="slidenum">
              <a:rPr lang="ru-RU" smtClean="0"/>
              <a:pPr eaLnBrk="1" hangingPunct="1"/>
              <a:t>3</a:t>
            </a:fld>
            <a:endParaRPr lang="ru-RU" smtClean="0"/>
          </a:p>
        </p:txBody>
      </p:sp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250825" y="333375"/>
            <a:ext cx="889317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b="1">
                <a:solidFill>
                  <a:srgbClr val="F7F709"/>
                </a:solidFill>
                <a:cs typeface="Arial" charset="0"/>
              </a:rPr>
              <a:t>Открытие и «приручение» огня стало одним из величайших изобретений древнего человека.</a:t>
            </a:r>
          </a:p>
        </p:txBody>
      </p:sp>
      <p:pic>
        <p:nvPicPr>
          <p:cNvPr id="4100" name="Picture 4" descr="File06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1484313"/>
            <a:ext cx="4897437" cy="405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0" y="5667375"/>
            <a:ext cx="889317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FFFF66"/>
                </a:solidFill>
              </a:rPr>
              <a:t>       </a:t>
            </a:r>
            <a:r>
              <a:rPr lang="ru-RU" b="1">
                <a:solidFill>
                  <a:srgbClr val="FFFF99"/>
                </a:solidFill>
              </a:rPr>
              <a:t>Когда-то чтобы добыть огонь, люди брали острую деревянную  палоч-ку, упирали её в деревянный брусок и быстро вращали.  Через некоторое время в месте трения появлялся дым, начиналось тление и возгорание образовавшихся опилок и подложенного, например, сухого мха..</a:t>
            </a:r>
            <a:r>
              <a:rPr lang="ru-RU">
                <a:solidFill>
                  <a:srgbClr val="FFFF99"/>
                </a:solidFill>
              </a:rPr>
              <a:t> 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891BA74-A70F-44B0-AC12-2508EDA1B59F}" type="slidenum">
              <a:rPr lang="ru-RU" smtClean="0"/>
              <a:pPr eaLnBrk="1" hangingPunct="1"/>
              <a:t>30</a:t>
            </a:fld>
            <a:endParaRPr lang="ru-RU" smtClean="0"/>
          </a:p>
        </p:txBody>
      </p:sp>
      <p:sp>
        <p:nvSpPr>
          <p:cNvPr id="31747" name="Text Box 5"/>
          <p:cNvSpPr txBox="1">
            <a:spLocks noChangeArrowheads="1"/>
          </p:cNvSpPr>
          <p:nvPr/>
        </p:nvSpPr>
        <p:spPr bwMode="auto">
          <a:xfrm>
            <a:off x="4140200" y="6021388"/>
            <a:ext cx="4608513" cy="579437"/>
          </a:xfrm>
          <a:prstGeom prst="rect">
            <a:avLst/>
          </a:prstGeom>
          <a:solidFill>
            <a:srgbClr val="9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>
                <a:solidFill>
                  <a:srgbClr val="F7F709"/>
                </a:solidFill>
              </a:rPr>
              <a:t>Что наделал пожар…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975E47A-917E-43AD-AB82-3158C2EA9C13}" type="slidenum">
              <a:rPr lang="ru-RU" smtClean="0"/>
              <a:pPr eaLnBrk="1" hangingPunct="1"/>
              <a:t>31</a:t>
            </a:fld>
            <a:endParaRPr lang="ru-RU" smtClean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5150" y="2060575"/>
            <a:ext cx="4979988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latin typeface="Times New Roman" pitchFamily="18" charset="0"/>
              </a:rPr>
              <a:t>Если вдруг пожар возник,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latin typeface="Times New Roman" pitchFamily="18" charset="0"/>
              </a:rPr>
              <a:t>Ты звонить обязан вмиг,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latin typeface="Times New Roman" pitchFamily="18" charset="0"/>
              </a:rPr>
              <a:t>Знает каждый гражданин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latin typeface="Times New Roman" pitchFamily="18" charset="0"/>
              </a:rPr>
              <a:t>Часть пожарных – 01!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latin typeface="Times New Roman" pitchFamily="18" charset="0"/>
              </a:rPr>
              <a:t>Если что-то загорелось,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latin typeface="Times New Roman" pitchFamily="18" charset="0"/>
              </a:rPr>
              <a:t>На себя возьмите смелость: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F7F709"/>
                </a:solidFill>
                <a:latin typeface="Times New Roman" pitchFamily="18" charset="0"/>
              </a:rPr>
              <a:t>Срочно «01» звоните,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F7F709"/>
                </a:solidFill>
                <a:latin typeface="Times New Roman" pitchFamily="18" charset="0"/>
              </a:rPr>
              <a:t>Точно адрес назовите,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F7F709"/>
                </a:solidFill>
                <a:latin typeface="Times New Roman" pitchFamily="18" charset="0"/>
              </a:rPr>
              <a:t>Что горит, давно ли, где.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F7F709"/>
                </a:solidFill>
                <a:latin typeface="Times New Roman" pitchFamily="18" charset="0"/>
              </a:rPr>
              <a:t>Несколько минут промчится –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F7F709"/>
                </a:solidFill>
                <a:latin typeface="Times New Roman" pitchFamily="18" charset="0"/>
              </a:rPr>
              <a:t>К вам пожарная примчится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F7F709"/>
                </a:solidFill>
                <a:latin typeface="Times New Roman" pitchFamily="18" charset="0"/>
              </a:rPr>
              <a:t>И поможет вам в беде!</a:t>
            </a:r>
          </a:p>
        </p:txBody>
      </p:sp>
      <p:pic>
        <p:nvPicPr>
          <p:cNvPr id="52228" name="Picture 4" descr="FIREFGTR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51563" y="4508500"/>
            <a:ext cx="2992437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0" name="Picture 6" descr="phone000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260350"/>
            <a:ext cx="2017713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1" name="Picture 7" descr="File000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27388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2" name="WordArt 8"/>
          <p:cNvSpPr>
            <a:spLocks noChangeArrowheads="1" noChangeShapeType="1" noTextEdit="1"/>
          </p:cNvSpPr>
          <p:nvPr/>
        </p:nvSpPr>
        <p:spPr bwMode="auto">
          <a:xfrm>
            <a:off x="7235825" y="1557338"/>
            <a:ext cx="1008063" cy="8747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2051999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01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2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2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52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2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2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52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22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22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522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22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22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522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6" presetID="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87" dur="500" fill="hold"/>
                                        <p:tgtEl>
                                          <p:spTgt spid="52232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8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7" dur="10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2" grpId="0" animBg="1"/>
      <p:bldP spid="52232" grpId="1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CEBD0CC-E085-4AFD-A8A1-FAF785309724}" type="slidenum">
              <a:rPr lang="ru-RU" smtClean="0"/>
              <a:pPr eaLnBrk="1" hangingPunct="1"/>
              <a:t>32</a:t>
            </a:fld>
            <a:endParaRPr lang="ru-RU" smtClean="0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379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87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4" name="Rectangle 6"/>
          <p:cNvSpPr>
            <a:spLocks noChangeArrowheads="1"/>
          </p:cNvSpPr>
          <p:nvPr/>
        </p:nvSpPr>
        <p:spPr bwMode="auto">
          <a:xfrm>
            <a:off x="0" y="5921375"/>
            <a:ext cx="91440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2200" b="1">
                <a:solidFill>
                  <a:srgbClr val="CCFF66"/>
                </a:solidFill>
              </a:rPr>
              <a:t>Да, огонь бывает разный – бледно-желтый, ярко-красный, 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200" b="1">
                <a:solidFill>
                  <a:srgbClr val="CCFF66"/>
                </a:solidFill>
              </a:rPr>
              <a:t>синий или золотой,  очень добрый или злой.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3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3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D3D0B78-B627-4568-9779-E07126189FC5}" type="slidenum">
              <a:rPr lang="ru-RU" smtClean="0"/>
              <a:pPr eaLnBrk="1" hangingPunct="1"/>
              <a:t>33</a:t>
            </a:fld>
            <a:endParaRPr lang="ru-RU" smtClean="0"/>
          </a:p>
        </p:txBody>
      </p:sp>
      <p:pic>
        <p:nvPicPr>
          <p:cNvPr id="34819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4" name="WordArt 6"/>
          <p:cNvSpPr>
            <a:spLocks noChangeArrowheads="1" noChangeShapeType="1" noTextEdit="1"/>
          </p:cNvSpPr>
          <p:nvPr/>
        </p:nvSpPr>
        <p:spPr bwMode="auto">
          <a:xfrm>
            <a:off x="684213" y="5229225"/>
            <a:ext cx="8064500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5400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rgbClr val="F7F709"/>
                </a:solidFill>
                <a:effectLst>
                  <a:outerShdw dist="25400" algn="ctr" rotWithShape="0">
                    <a:srgbClr val="F7F709">
                      <a:alpha val="79999"/>
                    </a:srgbClr>
                  </a:outerShdw>
                </a:effectLst>
                <a:latin typeface="Impact"/>
              </a:rPr>
              <a:t>Игра с огнём – это беда!</a:t>
            </a:r>
          </a:p>
        </p:txBody>
      </p:sp>
      <p:sp>
        <p:nvSpPr>
          <p:cNvPr id="32773" name="WordArt 5"/>
          <p:cNvSpPr>
            <a:spLocks noChangeArrowheads="1" noChangeShapeType="1" noTextEdit="1"/>
          </p:cNvSpPr>
          <p:nvPr/>
        </p:nvSpPr>
        <p:spPr bwMode="auto">
          <a:xfrm>
            <a:off x="2916238" y="404813"/>
            <a:ext cx="5976937" cy="2089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2225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35921" dir="2700000" algn="ctr" rotWithShape="0">
                    <a:srgbClr val="990000">
                      <a:alpha val="79999"/>
                    </a:srgbClr>
                  </a:outerShdw>
                </a:effectLst>
                <a:latin typeface="Impact"/>
              </a:rPr>
              <a:t>Чтоб не ссориться с огнём</a:t>
            </a:r>
          </a:p>
          <a:p>
            <a:pPr algn="ctr"/>
            <a:r>
              <a:rPr lang="ru-RU" sz="3600" b="1" kern="10">
                <a:ln w="22225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35921" dir="2700000" algn="ctr" rotWithShape="0">
                    <a:srgbClr val="990000">
                      <a:alpha val="79999"/>
                    </a:srgbClr>
                  </a:outerShdw>
                </a:effectLst>
                <a:latin typeface="Impact"/>
              </a:rPr>
              <a:t>Нужно больше знать о нём</a:t>
            </a:r>
          </a:p>
          <a:p>
            <a:pPr algn="ctr"/>
            <a:r>
              <a:rPr lang="ru-RU" sz="3600" b="1" kern="10">
                <a:ln w="22225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35921" dir="2700000" algn="ctr" rotWithShape="0">
                    <a:srgbClr val="990000">
                      <a:alpha val="79999"/>
                    </a:srgbClr>
                  </a:outerShdw>
                </a:effectLst>
                <a:latin typeface="Impact"/>
              </a:rPr>
              <a:t>И запомнить навсегда: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 animBg="1"/>
      <p:bldP spid="3277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A928B10-E89C-44E7-B729-C55817649217}" type="slidenum">
              <a:rPr lang="ru-RU" smtClean="0"/>
              <a:pPr eaLnBrk="1" hangingPunct="1"/>
              <a:t>34</a:t>
            </a:fld>
            <a:endParaRPr lang="ru-RU" smtClean="0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96975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000066"/>
                </a:solidFill>
              </a:rPr>
              <a:t>ПРИЧИНА И СТАТИСТИКА ПОЖАРОВ                  В РОССИИ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8748713" cy="5543550"/>
          </a:xfrm>
        </p:spPr>
        <p:txBody>
          <a:bodyPr/>
          <a:lstStyle/>
          <a:p>
            <a:pPr algn="just" eaLnBrk="1" hangingPunct="1"/>
            <a:r>
              <a:rPr lang="ru-RU" sz="2000" b="1" smtClean="0"/>
              <a:t>Всего с начала пожароопасного периода </a:t>
            </a:r>
            <a:r>
              <a:rPr lang="ru-RU" sz="2000" b="1" u="sng" smtClean="0"/>
              <a:t>2010 года</a:t>
            </a:r>
            <a:r>
              <a:rPr lang="ru-RU" sz="2000" b="1" smtClean="0"/>
              <a:t> в России произошло </a:t>
            </a:r>
            <a:r>
              <a:rPr lang="ru-RU" sz="2000" b="1" smtClean="0">
                <a:solidFill>
                  <a:srgbClr val="00B0F0"/>
                </a:solidFill>
              </a:rPr>
              <a:t>24 803 природных пожара </a:t>
            </a:r>
            <a:r>
              <a:rPr lang="ru-RU" sz="2000" b="1" smtClean="0"/>
              <a:t>на общей площади в 729 761 гектар. В тушении лесных пожаров задействованы почти </a:t>
            </a:r>
            <a:r>
              <a:rPr lang="ru-RU" sz="2000" b="1" smtClean="0">
                <a:solidFill>
                  <a:srgbClr val="00B0F0"/>
                </a:solidFill>
              </a:rPr>
              <a:t>162 000 человек </a:t>
            </a:r>
            <a:r>
              <a:rPr lang="ru-RU" sz="2000" b="1" smtClean="0"/>
              <a:t>и более </a:t>
            </a:r>
            <a:r>
              <a:rPr lang="ru-RU" sz="2000" b="1" smtClean="0">
                <a:solidFill>
                  <a:srgbClr val="00B0F0"/>
                </a:solidFill>
              </a:rPr>
              <a:t>26 000 единиц </a:t>
            </a:r>
            <a:r>
              <a:rPr lang="ru-RU" sz="2000" b="1" smtClean="0"/>
              <a:t>техники, из них </a:t>
            </a:r>
            <a:r>
              <a:rPr lang="ru-RU" sz="2000" b="1" smtClean="0">
                <a:solidFill>
                  <a:srgbClr val="00B0F0"/>
                </a:solidFill>
              </a:rPr>
              <a:t>25</a:t>
            </a:r>
            <a:r>
              <a:rPr lang="ru-RU" sz="2000" b="1" smtClean="0">
                <a:solidFill>
                  <a:srgbClr val="6600FF"/>
                </a:solidFill>
              </a:rPr>
              <a:t> </a:t>
            </a:r>
            <a:r>
              <a:rPr lang="ru-RU" sz="2000" b="1" smtClean="0">
                <a:solidFill>
                  <a:srgbClr val="00B0F0"/>
                </a:solidFill>
              </a:rPr>
              <a:t>воздушных судов</a:t>
            </a:r>
            <a:r>
              <a:rPr lang="ru-RU" sz="2000" b="1" smtClean="0">
                <a:solidFill>
                  <a:srgbClr val="FF0066"/>
                </a:solidFill>
              </a:rPr>
              <a:t>.</a:t>
            </a:r>
            <a:r>
              <a:rPr lang="ru-RU" sz="2000" b="1" smtClean="0"/>
              <a:t> Но этого непременно мало.</a:t>
            </a:r>
          </a:p>
          <a:p>
            <a:pPr algn="just" eaLnBrk="1" hangingPunct="1"/>
            <a:r>
              <a:rPr lang="ru-RU" sz="2400" b="1" smtClean="0"/>
              <a:t>Причиной несчастных, а порой и трагических случаев обычно служит наша </a:t>
            </a:r>
            <a:r>
              <a:rPr lang="ru-RU" sz="2400" b="1" u="sng" smtClean="0"/>
              <a:t>беспечность или неосторожность окружающих.</a:t>
            </a:r>
            <a:r>
              <a:rPr lang="ru-RU" sz="2400" b="1" u="sng" smtClean="0">
                <a:solidFill>
                  <a:srgbClr val="6600FF"/>
                </a:solidFill>
              </a:rPr>
              <a:t> </a:t>
            </a:r>
          </a:p>
          <a:p>
            <a:pPr algn="just" eaLnBrk="1" hangingPunct="1"/>
            <a:r>
              <a:rPr lang="ru-RU" sz="2000" b="1" smtClean="0"/>
              <a:t>По данным статистики, </a:t>
            </a:r>
            <a:r>
              <a:rPr lang="ru-RU" sz="2000" b="1" u="sng" smtClean="0">
                <a:solidFill>
                  <a:srgbClr val="00B0F0"/>
                </a:solidFill>
              </a:rPr>
              <a:t>в мире каждые 9 минут происходят пожары.</a:t>
            </a:r>
            <a:r>
              <a:rPr lang="ru-RU" sz="2000" b="1" smtClean="0"/>
              <a:t> Ежегодно пожары уносят жизни </a:t>
            </a:r>
            <a:r>
              <a:rPr lang="ru-RU" sz="2000" b="1" u="sng" smtClean="0">
                <a:solidFill>
                  <a:srgbClr val="00B0F0"/>
                </a:solidFill>
              </a:rPr>
              <a:t>19.000 человек</a:t>
            </a:r>
            <a:r>
              <a:rPr lang="ru-RU" sz="2000" b="1" smtClean="0"/>
              <a:t>, только в нашей стране. А во всём мире-</a:t>
            </a:r>
            <a:r>
              <a:rPr lang="ru-RU" sz="2000" b="1" u="sng" smtClean="0">
                <a:solidFill>
                  <a:srgbClr val="00B0F0"/>
                </a:solidFill>
              </a:rPr>
              <a:t>75.000</a:t>
            </a:r>
            <a:r>
              <a:rPr lang="ru-RU" sz="2000" b="1" smtClean="0"/>
              <a:t>.                                      Неужели и ты хочешь быть в их числе?</a:t>
            </a:r>
          </a:p>
          <a:p>
            <a:pPr algn="just" eaLnBrk="1" hangingPunct="1"/>
            <a:r>
              <a:rPr lang="ru-RU" sz="2000" b="1" smtClean="0"/>
              <a:t>Пожар — самое распространенное бедствие. Подсчитано, что в нашей стране в среднем </a:t>
            </a:r>
            <a:r>
              <a:rPr lang="ru-RU" sz="2000" b="1" u="sng" smtClean="0">
                <a:solidFill>
                  <a:srgbClr val="00B0F0"/>
                </a:solidFill>
              </a:rPr>
              <a:t>один пожар происходит раз в две минуты</a:t>
            </a:r>
            <a:r>
              <a:rPr lang="ru-RU" sz="2000" b="1" smtClean="0"/>
              <a:t>. И </a:t>
            </a:r>
            <a:r>
              <a:rPr lang="ru-RU" sz="2000" b="1" u="sng" smtClean="0">
                <a:solidFill>
                  <a:srgbClr val="00B0F0"/>
                </a:solidFill>
              </a:rPr>
              <a:t>каждый час в огне погибают два или три человека</a:t>
            </a:r>
            <a:r>
              <a:rPr lang="ru-RU" sz="2000" b="1" smtClean="0"/>
              <a:t> и еще </a:t>
            </a:r>
            <a:r>
              <a:rPr lang="ru-RU" sz="2000" b="1" u="sng" smtClean="0">
                <a:solidFill>
                  <a:srgbClr val="00B0F0"/>
                </a:solidFill>
              </a:rPr>
              <a:t>один или двое получают травмы.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 descr="firu04"/>
          <p:cNvPicPr>
            <a:picLocks noChangeAspect="1" noChangeArrowheads="1"/>
          </p:cNvPicPr>
          <p:nvPr/>
        </p:nvPicPr>
        <p:blipFill>
          <a:blip r:embed="rId5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571625" y="214313"/>
            <a:ext cx="7429500" cy="415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C00000"/>
                </a:solidFill>
                <a:latin typeface="Tahoma" pitchFamily="34" charset="0"/>
              </a:rPr>
              <a:t>Пожар</a:t>
            </a:r>
            <a:r>
              <a:rPr lang="ru-RU" sz="3200">
                <a:solidFill>
                  <a:srgbClr val="00B0F0"/>
                </a:solidFill>
                <a:latin typeface="Tahoma" pitchFamily="34" charset="0"/>
              </a:rPr>
              <a:t> –        это неконтролируемый процесс, сопровождающийся уничтожением материальных   ценностей и создающий опасность жизни и здоровью людей.</a:t>
            </a:r>
          </a:p>
          <a:p>
            <a:pPr algn="ctr"/>
            <a:r>
              <a:rPr lang="ru-RU" sz="3200">
                <a:solidFill>
                  <a:srgbClr val="00B0F0"/>
                </a:solidFill>
                <a:latin typeface="Tahoma" pitchFamily="34" charset="0"/>
              </a:rPr>
              <a:t>От твоих правильных действий по тушению пожара зависит твоя жизнь и жизнь окружающих тебя людей</a:t>
            </a:r>
            <a:r>
              <a:rPr lang="ru-RU" sz="4000">
                <a:solidFill>
                  <a:srgbClr val="00B0F0"/>
                </a:solidFill>
                <a:latin typeface="Tahoma" pitchFamily="34" charset="0"/>
              </a:rPr>
              <a:t>! </a:t>
            </a:r>
          </a:p>
        </p:txBody>
      </p:sp>
    </p:spTree>
    <p:custDataLst>
      <p:tags r:id="rId1"/>
    </p:custDataLst>
  </p:cSld>
  <p:clrMapOvr>
    <a:masterClrMapping/>
  </p:clrMapOvr>
  <p:transition spd="slow">
    <p:randomBar dir="vert"/>
    <p:sndAc>
      <p:stSnd>
        <p:snd r:embed="rId4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85C5C2B-DB88-4CB2-8432-06466F172971}" type="slidenum">
              <a:rPr lang="ru-RU" smtClean="0"/>
              <a:pPr eaLnBrk="1" hangingPunct="1"/>
              <a:t>36</a:t>
            </a:fld>
            <a:endParaRPr lang="ru-RU" smtClean="0"/>
          </a:p>
        </p:txBody>
      </p:sp>
      <p:pic>
        <p:nvPicPr>
          <p:cNvPr id="37891" name="Picture 4" descr="дитё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398463"/>
            <a:ext cx="3367087" cy="645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5" name="WordArt 5"/>
          <p:cNvSpPr>
            <a:spLocks noChangeArrowheads="1" noChangeShapeType="1" noTextEdit="1"/>
          </p:cNvSpPr>
          <p:nvPr/>
        </p:nvSpPr>
        <p:spPr bwMode="auto">
          <a:xfrm>
            <a:off x="250825" y="2565400"/>
            <a:ext cx="4543425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Берегите себя !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D369606-CB84-464F-B9C7-1966361E0C8E}" type="slidenum">
              <a:rPr lang="ru-RU" smtClean="0"/>
              <a:pPr eaLnBrk="1" hangingPunct="1"/>
              <a:t>4</a:t>
            </a:fld>
            <a:endParaRPr lang="ru-RU" smtClean="0"/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771775" y="3978275"/>
            <a:ext cx="4894263" cy="2879725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ru-RU" sz="2600" b="1" smtClean="0">
                <a:solidFill>
                  <a:srgbClr val="CCFFCC"/>
                </a:solidFill>
                <a:latin typeface="Times New Roman" pitchFamily="18" charset="0"/>
              </a:rPr>
              <a:t>Нам без доброго огня 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solidFill>
                  <a:srgbClr val="CCFFCC"/>
                </a:solidFill>
                <a:latin typeface="Times New Roman" pitchFamily="18" charset="0"/>
              </a:rPr>
              <a:t>Обойтись</a:t>
            </a:r>
            <a:r>
              <a:rPr lang="ru-RU" sz="2600" b="1" smtClean="0">
                <a:solidFill>
                  <a:srgbClr val="CCFFCC"/>
                </a:solidFill>
                <a:latin typeface="Times New Roman" pitchFamily="18" charset="0"/>
              </a:rPr>
              <a:t> нельзя и дня. 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ru-RU" sz="2600" b="1" smtClean="0">
                <a:solidFill>
                  <a:srgbClr val="CCFFCC"/>
                </a:solidFill>
                <a:latin typeface="Times New Roman" pitchFamily="18" charset="0"/>
              </a:rPr>
              <a:t>Он надежно дружит с нами: 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ru-RU" sz="2600" b="1" smtClean="0">
                <a:solidFill>
                  <a:srgbClr val="CCFFCC"/>
                </a:solidFill>
                <a:latin typeface="Times New Roman" pitchFamily="18" charset="0"/>
              </a:rPr>
              <a:t>Гонит холод, гонит мрак. 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ru-RU" sz="2600" b="1" smtClean="0">
                <a:solidFill>
                  <a:srgbClr val="CCFFCC"/>
                </a:solidFill>
                <a:latin typeface="Times New Roman" pitchFamily="18" charset="0"/>
              </a:rPr>
              <a:t>Он приветливое пламя 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ru-RU" sz="2600" b="1" smtClean="0">
                <a:solidFill>
                  <a:srgbClr val="CCFFCC"/>
                </a:solidFill>
                <a:latin typeface="Times New Roman" pitchFamily="18" charset="0"/>
              </a:rPr>
              <a:t>Поднимает, будто флаг. 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ru-RU" sz="2600" b="1" smtClean="0">
              <a:solidFill>
                <a:srgbClr val="CCFFCC"/>
              </a:solidFill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250825" y="260350"/>
            <a:ext cx="889317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3200">
                <a:solidFill>
                  <a:srgbClr val="F9B407"/>
                </a:solidFill>
              </a:rPr>
              <a:t>   </a:t>
            </a:r>
            <a:r>
              <a:rPr lang="ru-RU" sz="2600" b="1">
                <a:solidFill>
                  <a:srgbClr val="F7F709"/>
                </a:solidFill>
              </a:rPr>
              <a:t>Огонь – давний друг человека. 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600" b="1">
                <a:solidFill>
                  <a:srgbClr val="F7F709"/>
                </a:solidFill>
              </a:rPr>
              <a:t>   С его помощью совершается много полезных дел</a:t>
            </a:r>
            <a:r>
              <a:rPr lang="ru-RU" sz="2600">
                <a:solidFill>
                  <a:srgbClr val="F7F709"/>
                </a:solidFill>
              </a:rPr>
              <a:t>.</a:t>
            </a:r>
          </a:p>
        </p:txBody>
      </p:sp>
      <p:pic>
        <p:nvPicPr>
          <p:cNvPr id="5125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1484313"/>
            <a:ext cx="2411412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3600"/>
            <a:ext cx="2987675" cy="400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7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build="p"/>
      <p:bldP spid="3077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A6A9A58-8E6A-4280-9DFB-C7754B7D9CE4}" type="slidenum">
              <a:rPr lang="ru-RU" smtClean="0"/>
              <a:pPr eaLnBrk="1" hangingPunct="1"/>
              <a:t>5</a:t>
            </a:fld>
            <a:endParaRPr lang="ru-RU" smtClean="0"/>
          </a:p>
        </p:txBody>
      </p:sp>
      <p:sp>
        <p:nvSpPr>
          <p:cNvPr id="614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08175" y="2492375"/>
            <a:ext cx="5759450" cy="2232025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CCFFCC"/>
                </a:solidFill>
              </a:rPr>
              <a:t>Всем огонь</a:t>
            </a:r>
            <a:r>
              <a:rPr lang="en-US" sz="2800" b="1" smtClean="0">
                <a:solidFill>
                  <a:srgbClr val="CCFFCC"/>
                </a:solidFill>
              </a:rPr>
              <a:t> </a:t>
            </a:r>
            <a:r>
              <a:rPr lang="ru-RU" sz="2800" b="1" smtClean="0">
                <a:solidFill>
                  <a:srgbClr val="CCFFCC"/>
                </a:solidFill>
              </a:rPr>
              <a:t>хороший нужен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CCFFCC"/>
                </a:solidFill>
              </a:rPr>
              <a:t>И за то ему почет,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CCFFCC"/>
                </a:solidFill>
              </a:rPr>
              <a:t>Что ребятам греет ужин,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CCFFCC"/>
                </a:solidFill>
              </a:rPr>
              <a:t>Режет сталь и хлеб печет</a:t>
            </a:r>
            <a:r>
              <a:rPr lang="ru-RU" sz="2800" smtClean="0">
                <a:solidFill>
                  <a:srgbClr val="CCFFCC"/>
                </a:solidFill>
              </a:rPr>
              <a:t>.</a:t>
            </a:r>
          </a:p>
        </p:txBody>
      </p:sp>
      <p:pic>
        <p:nvPicPr>
          <p:cNvPr id="4105" name="Picture 9" descr="proizvodstvo-metal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03400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11" descr="Page_22_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3613" y="3644900"/>
            <a:ext cx="1830387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5" name="Picture 19" descr="68483a89c3905093bb4e5cdc88134c9d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538" y="188913"/>
            <a:ext cx="2303462" cy="187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6" name="Picture 20" descr="h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25988"/>
            <a:ext cx="2665413" cy="213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2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60350"/>
            <a:ext cx="2339975" cy="185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86F500D-4A43-46C8-B534-C1BFDA44DB8B}" type="slidenum">
              <a:rPr lang="ru-RU" smtClean="0"/>
              <a:pPr eaLnBrk="1" hangingPunct="1"/>
              <a:t>6</a:t>
            </a:fld>
            <a:endParaRPr lang="ru-RU" smtClean="0"/>
          </a:p>
        </p:txBody>
      </p:sp>
      <p:sp>
        <p:nvSpPr>
          <p:cNvPr id="7171" name="Rectangle 7"/>
          <p:cNvSpPr>
            <a:spLocks noChangeArrowheads="1"/>
          </p:cNvSpPr>
          <p:nvPr/>
        </p:nvSpPr>
        <p:spPr bwMode="auto">
          <a:xfrm>
            <a:off x="0" y="5849938"/>
            <a:ext cx="4032250" cy="1008062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2" name="WordArt 5"/>
          <p:cNvSpPr>
            <a:spLocks noChangeArrowheads="1" noChangeShapeType="1" noTextEdit="1"/>
          </p:cNvSpPr>
          <p:nvPr/>
        </p:nvSpPr>
        <p:spPr bwMode="auto">
          <a:xfrm>
            <a:off x="179388" y="6092825"/>
            <a:ext cx="3455987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99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СТАЛЕВАР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DD59649-B5BB-4B2C-B886-BC2BF597172C}" type="slidenum">
              <a:rPr lang="ru-RU" smtClean="0"/>
              <a:pPr eaLnBrk="1" hangingPunct="1"/>
              <a:t>7</a:t>
            </a:fld>
            <a:endParaRPr lang="ru-RU" smtClean="0"/>
          </a:p>
        </p:txBody>
      </p:sp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179388" y="5849938"/>
            <a:ext cx="4032250" cy="1008062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323850" y="6092825"/>
            <a:ext cx="3455988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99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СВАРЩИК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1046123-A600-4795-A501-835CEFEB6ABE}" type="slidenum">
              <a:rPr lang="ru-RU" smtClean="0"/>
              <a:pPr eaLnBrk="1" hangingPunct="1"/>
              <a:t>8</a:t>
            </a:fld>
            <a:endParaRPr lang="ru-RU" smtClean="0"/>
          </a:p>
        </p:txBody>
      </p:sp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250825" y="5661025"/>
            <a:ext cx="4032250" cy="1008063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539750" y="5949950"/>
            <a:ext cx="3455988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99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ПЕКАРЬ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9DC8F6D-9772-46FB-B374-9E9A9FD47ACD}" type="slidenum">
              <a:rPr lang="ru-RU" smtClean="0"/>
              <a:pPr eaLnBrk="1" hangingPunct="1"/>
              <a:t>9</a:t>
            </a:fld>
            <a:endParaRPr lang="ru-RU" smtClean="0"/>
          </a:p>
        </p:txBody>
      </p:sp>
      <p:sp>
        <p:nvSpPr>
          <p:cNvPr id="10243" name="Rectangle 5"/>
          <p:cNvSpPr>
            <a:spLocks noChangeArrowheads="1"/>
          </p:cNvSpPr>
          <p:nvPr/>
        </p:nvSpPr>
        <p:spPr bwMode="auto">
          <a:xfrm>
            <a:off x="250825" y="5661025"/>
            <a:ext cx="4032250" cy="1008063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539750" y="5949950"/>
            <a:ext cx="3455988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99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КУЗНЕЦ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0"/>
  <p:tag name="ISPRING_SCORM_RATE_QUIZZES" val="0"/>
  <p:tag name="ISPRING_SCORM_PASSING_SCORE" val="0.0000000000"/>
  <p:tag name="ISPRING_RESOURCE_PATHS_HASH_2" val="7980cb91a18ddfd2cf2f6a4f79d3e78264b6b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2286</TotalTime>
  <Words>784</Words>
  <Application>Microsoft Office PowerPoint</Application>
  <PresentationFormat>Экран (4:3)</PresentationFormat>
  <Paragraphs>149</Paragraphs>
  <Slides>36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ПРИЧИНА И СТАТИСТИКА ПОЖАРОВ                  В РОССИИ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S__ognyom_shutit_nelzya_Konstantinovoj_IA</dc:title>
  <cp:lastModifiedBy>diz</cp:lastModifiedBy>
  <cp:revision>71</cp:revision>
  <dcterms:created xsi:type="dcterms:W3CDTF">2008-12-17T16:58:33Z</dcterms:created>
  <dcterms:modified xsi:type="dcterms:W3CDTF">2012-12-06T16:42:02Z</dcterms:modified>
</cp:coreProperties>
</file>